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632" r:id="rId2"/>
    <p:sldId id="645" r:id="rId3"/>
    <p:sldId id="676" r:id="rId4"/>
    <p:sldId id="702" r:id="rId5"/>
    <p:sldId id="703" r:id="rId6"/>
    <p:sldId id="675" r:id="rId7"/>
    <p:sldId id="678" r:id="rId8"/>
    <p:sldId id="704" r:id="rId9"/>
    <p:sldId id="680" r:id="rId10"/>
    <p:sldId id="706" r:id="rId11"/>
    <p:sldId id="718" r:id="rId12"/>
    <p:sldId id="707" r:id="rId13"/>
    <p:sldId id="708" r:id="rId14"/>
    <p:sldId id="683" r:id="rId15"/>
    <p:sldId id="684" r:id="rId16"/>
    <p:sldId id="687" r:id="rId17"/>
    <p:sldId id="709" r:id="rId18"/>
    <p:sldId id="689" r:id="rId19"/>
    <p:sldId id="711" r:id="rId20"/>
    <p:sldId id="710" r:id="rId21"/>
    <p:sldId id="712" r:id="rId22"/>
    <p:sldId id="714" r:id="rId23"/>
    <p:sldId id="713" r:id="rId24"/>
    <p:sldId id="715" r:id="rId25"/>
    <p:sldId id="716" r:id="rId26"/>
    <p:sldId id="717" r:id="rId27"/>
    <p:sldId id="719" r:id="rId28"/>
    <p:sldId id="720" r:id="rId29"/>
    <p:sldId id="721" r:id="rId30"/>
    <p:sldId id="699" r:id="rId31"/>
    <p:sldId id="700" r:id="rId32"/>
    <p:sldId id="664" r:id="rId33"/>
    <p:sldId id="32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981" autoAdjust="0"/>
  </p:normalViewPr>
  <p:slideViewPr>
    <p:cSldViewPr>
      <p:cViewPr varScale="1">
        <p:scale>
          <a:sx n="108" d="100"/>
          <a:sy n="108" d="100"/>
        </p:scale>
        <p:origin x="2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3</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22</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24</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25</a:t>
            </a:fld>
            <a:endParaRPr lang="en-US"/>
          </a:p>
        </p:txBody>
      </p:sp>
    </p:spTree>
    <p:extLst>
      <p:ext uri="{BB962C8B-B14F-4D97-AF65-F5344CB8AC3E}">
        <p14:creationId xmlns:p14="http://schemas.microsoft.com/office/powerpoint/2010/main" val="98940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Civil Wars</a:t>
            </a:r>
          </a:p>
        </p:txBody>
      </p:sp>
      <p:pic>
        <p:nvPicPr>
          <p:cNvPr id="10" name="Content Placeholder 6"/>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4574297" y="2590800"/>
            <a:ext cx="882650" cy="1600200"/>
          </a:xfrm>
        </p:spPr>
      </p:pic>
      <p:pic>
        <p:nvPicPr>
          <p:cNvPr id="13" name="Content Placeholder 6"/>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352800" y="2649380"/>
            <a:ext cx="1036638" cy="1201738"/>
          </a:xfrm>
        </p:spPr>
      </p:pic>
      <p:pic>
        <p:nvPicPr>
          <p:cNvPr id="14" name="Content Placeholder 6"/>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6172200" y="3904800"/>
            <a:ext cx="1036637" cy="1317625"/>
          </a:xfrm>
        </p:spPr>
      </p:pic>
      <p:pic>
        <p:nvPicPr>
          <p:cNvPr id="15" name="Content Placeholder 6"/>
          <p:cNvPicPr>
            <a:picLocks noGrp="1" noChangeAspect="1"/>
          </p:cNvPicPr>
          <p:nvPr>
            <p:ph sz="half" idx="4294967295"/>
          </p:nvPr>
        </p:nvPicPr>
        <p:blipFill>
          <a:blip r:embed="rId5" cstate="print">
            <a:extLst>
              <a:ext uri="{28A0092B-C50C-407E-A947-70E740481C1C}">
                <a14:useLocalDpi xmlns:a14="http://schemas.microsoft.com/office/drawing/2010/main" val="0"/>
              </a:ext>
            </a:extLst>
          </a:blip>
          <a:stretch>
            <a:fillRect/>
          </a:stretch>
        </p:blipFill>
        <p:spPr>
          <a:xfrm>
            <a:off x="7358338" y="3865113"/>
            <a:ext cx="1038225" cy="1397000"/>
          </a:xfrm>
        </p:spPr>
      </p:pic>
      <p:pic>
        <p:nvPicPr>
          <p:cNvPr id="22" name="Content Placeholder 6"/>
          <p:cNvPicPr>
            <a:picLocks noGrp="1" noChangeAspect="1"/>
          </p:cNvPicPr>
          <p:nvPr>
            <p:ph sz="half" idx="4294967295"/>
          </p:nvPr>
        </p:nvPicPr>
        <p:blipFill>
          <a:blip r:embed="rId6" cstate="print">
            <a:extLst>
              <a:ext uri="{28A0092B-C50C-407E-A947-70E740481C1C}">
                <a14:useLocalDpi xmlns:a14="http://schemas.microsoft.com/office/drawing/2010/main" val="0"/>
              </a:ext>
            </a:extLst>
          </a:blip>
          <a:stretch>
            <a:fillRect/>
          </a:stretch>
        </p:blipFill>
        <p:spPr>
          <a:xfrm>
            <a:off x="1719431" y="1602476"/>
            <a:ext cx="1036638" cy="1581150"/>
          </a:xfrm>
        </p:spPr>
      </p:pic>
      <p:pic>
        <p:nvPicPr>
          <p:cNvPr id="21" name="Content Placeholder 6"/>
          <p:cNvPicPr>
            <a:picLocks noGrp="1" noChangeAspect="1"/>
          </p:cNvPicPr>
          <p:nvPr>
            <p:ph sz="half" idx="4294967295"/>
          </p:nvPr>
        </p:nvPicPr>
        <p:blipFill>
          <a:blip r:embed="rId7" cstate="print">
            <a:extLst>
              <a:ext uri="{28A0092B-C50C-407E-A947-70E740481C1C}">
                <a14:useLocalDpi xmlns:a14="http://schemas.microsoft.com/office/drawing/2010/main" val="0"/>
              </a:ext>
            </a:extLst>
          </a:blip>
          <a:stretch>
            <a:fillRect/>
          </a:stretch>
        </p:blipFill>
        <p:spPr>
          <a:xfrm>
            <a:off x="533400" y="1583426"/>
            <a:ext cx="1036638" cy="1600200"/>
          </a:xfrm>
        </p:spPr>
      </p:pic>
      <p:sp>
        <p:nvSpPr>
          <p:cNvPr id="11" name="TextBox 10"/>
          <p:cNvSpPr txBox="1"/>
          <p:nvPr/>
        </p:nvSpPr>
        <p:spPr>
          <a:xfrm>
            <a:off x="533400" y="3183626"/>
            <a:ext cx="1033631" cy="592826"/>
          </a:xfrm>
          <a:prstGeom prst="rect">
            <a:avLst/>
          </a:prstGeom>
          <a:noFill/>
        </p:spPr>
        <p:txBody>
          <a:bodyPr wrap="square" rtlCol="0">
            <a:normAutofit/>
          </a:bodyPr>
          <a:lstStyle/>
          <a:p>
            <a:pPr algn="ctr"/>
            <a:r>
              <a:rPr lang="en-US" dirty="0"/>
              <a:t>Marius</a:t>
            </a:r>
          </a:p>
        </p:txBody>
      </p:sp>
      <p:sp>
        <p:nvSpPr>
          <p:cNvPr id="16" name="TextBox 15"/>
          <p:cNvSpPr txBox="1"/>
          <p:nvPr/>
        </p:nvSpPr>
        <p:spPr>
          <a:xfrm>
            <a:off x="1719431" y="3183626"/>
            <a:ext cx="1033631" cy="592826"/>
          </a:xfrm>
          <a:prstGeom prst="rect">
            <a:avLst/>
          </a:prstGeom>
          <a:noFill/>
        </p:spPr>
        <p:txBody>
          <a:bodyPr wrap="square" rtlCol="0">
            <a:normAutofit/>
          </a:bodyPr>
          <a:lstStyle/>
          <a:p>
            <a:pPr algn="ctr"/>
            <a:r>
              <a:rPr lang="en-US" dirty="0"/>
              <a:t>Sulla</a:t>
            </a:r>
          </a:p>
        </p:txBody>
      </p:sp>
      <p:sp>
        <p:nvSpPr>
          <p:cNvPr id="17" name="TextBox 16"/>
          <p:cNvSpPr txBox="1"/>
          <p:nvPr/>
        </p:nvSpPr>
        <p:spPr>
          <a:xfrm>
            <a:off x="4498807" y="4267200"/>
            <a:ext cx="1033631" cy="592826"/>
          </a:xfrm>
          <a:prstGeom prst="rect">
            <a:avLst/>
          </a:prstGeom>
          <a:noFill/>
        </p:spPr>
        <p:txBody>
          <a:bodyPr wrap="square" rtlCol="0">
            <a:normAutofit lnSpcReduction="10000"/>
          </a:bodyPr>
          <a:lstStyle/>
          <a:p>
            <a:pPr algn="ctr"/>
            <a:r>
              <a:rPr lang="en-US" dirty="0"/>
              <a:t>Julius Caesar</a:t>
            </a:r>
          </a:p>
        </p:txBody>
      </p:sp>
      <p:sp>
        <p:nvSpPr>
          <p:cNvPr id="18" name="TextBox 17"/>
          <p:cNvSpPr txBox="1"/>
          <p:nvPr/>
        </p:nvSpPr>
        <p:spPr>
          <a:xfrm>
            <a:off x="3355807" y="4267200"/>
            <a:ext cx="1033631" cy="592826"/>
          </a:xfrm>
          <a:prstGeom prst="rect">
            <a:avLst/>
          </a:prstGeom>
          <a:noFill/>
        </p:spPr>
        <p:txBody>
          <a:bodyPr wrap="square" rtlCol="0">
            <a:normAutofit/>
          </a:bodyPr>
          <a:lstStyle/>
          <a:p>
            <a:pPr algn="ctr"/>
            <a:r>
              <a:rPr lang="en-US" dirty="0"/>
              <a:t>Pompey</a:t>
            </a:r>
          </a:p>
        </p:txBody>
      </p:sp>
      <p:sp>
        <p:nvSpPr>
          <p:cNvPr id="19" name="TextBox 18"/>
          <p:cNvSpPr txBox="1"/>
          <p:nvPr/>
        </p:nvSpPr>
        <p:spPr>
          <a:xfrm>
            <a:off x="7391619" y="5421276"/>
            <a:ext cx="1033631" cy="592826"/>
          </a:xfrm>
          <a:prstGeom prst="rect">
            <a:avLst/>
          </a:prstGeom>
          <a:noFill/>
        </p:spPr>
        <p:txBody>
          <a:bodyPr wrap="square" rtlCol="0">
            <a:normAutofit/>
          </a:bodyPr>
          <a:lstStyle/>
          <a:p>
            <a:pPr algn="ctr"/>
            <a:r>
              <a:rPr lang="en-US" dirty="0"/>
              <a:t>Octavian</a:t>
            </a:r>
          </a:p>
        </p:txBody>
      </p:sp>
      <p:sp>
        <p:nvSpPr>
          <p:cNvPr id="20" name="TextBox 19"/>
          <p:cNvSpPr txBox="1"/>
          <p:nvPr/>
        </p:nvSpPr>
        <p:spPr>
          <a:xfrm>
            <a:off x="6096000" y="5421276"/>
            <a:ext cx="1033631" cy="592826"/>
          </a:xfrm>
          <a:prstGeom prst="rect">
            <a:avLst/>
          </a:prstGeom>
          <a:noFill/>
        </p:spPr>
        <p:txBody>
          <a:bodyPr wrap="square" rtlCol="0">
            <a:normAutofit lnSpcReduction="10000"/>
          </a:bodyPr>
          <a:lstStyle/>
          <a:p>
            <a:pPr algn="ctr"/>
            <a:r>
              <a:rPr lang="en-US" dirty="0"/>
              <a:t>Mark Antony</a:t>
            </a:r>
          </a:p>
        </p:txBody>
      </p:sp>
    </p:spTree>
    <p:extLst>
      <p:ext uri="{BB962C8B-B14F-4D97-AF65-F5344CB8AC3E}">
        <p14:creationId xmlns:p14="http://schemas.microsoft.com/office/powerpoint/2010/main" val="31374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Pirates!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0" y="1377093"/>
            <a:ext cx="7543800" cy="5236655"/>
          </a:xfrm>
        </p:spPr>
      </p:pic>
      <p:sp>
        <p:nvSpPr>
          <p:cNvPr id="5" name="Oval 4"/>
          <p:cNvSpPr/>
          <p:nvPr/>
        </p:nvSpPr>
        <p:spPr>
          <a:xfrm>
            <a:off x="2209800" y="4114800"/>
            <a:ext cx="914400" cy="533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410200" y="4800600"/>
            <a:ext cx="9144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553200" y="4191000"/>
            <a:ext cx="914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0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Pompey vs. the Pirates</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100" y="1377093"/>
            <a:ext cx="7543800" cy="5236655"/>
          </a:xfrm>
        </p:spPr>
      </p:pic>
      <p:sp>
        <p:nvSpPr>
          <p:cNvPr id="3" name="Rectangle 2"/>
          <p:cNvSpPr/>
          <p:nvPr/>
        </p:nvSpPr>
        <p:spPr>
          <a:xfrm>
            <a:off x="228600" y="1295400"/>
            <a:ext cx="4419600" cy="541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p:cNvSpPr txBox="1">
            <a:spLocks/>
          </p:cNvSpPr>
          <p:nvPr/>
        </p:nvSpPr>
        <p:spPr>
          <a:xfrm>
            <a:off x="457200" y="1600200"/>
            <a:ext cx="4038600" cy="4525963"/>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Pompey declined a province after the end of his consulship</a:t>
            </a:r>
          </a:p>
          <a:p>
            <a:r>
              <a:rPr lang="en-US" dirty="0"/>
              <a:t>Tribune proposed creation of a special three-year command outranking other Roman officials</a:t>
            </a:r>
          </a:p>
          <a:p>
            <a:r>
              <a:rPr lang="en-US" dirty="0"/>
              <a:t>Gave him 24 legates, 500 warships, and 120,000 men</a:t>
            </a:r>
          </a:p>
          <a:p>
            <a:r>
              <a:rPr lang="en-US" dirty="0"/>
              <a:t>Swept the Mediterranean from west to east</a:t>
            </a:r>
          </a:p>
          <a:p>
            <a:r>
              <a:rPr lang="en-US" dirty="0"/>
              <a:t>Defeated a pirate fleet at </a:t>
            </a:r>
            <a:r>
              <a:rPr lang="en-US" dirty="0" err="1"/>
              <a:t>Coracesium</a:t>
            </a:r>
            <a:r>
              <a:rPr lang="en-US" dirty="0"/>
              <a:t> and destroyed their bases in Cilicia</a:t>
            </a:r>
          </a:p>
          <a:p>
            <a:r>
              <a:rPr lang="en-US" dirty="0"/>
              <a:t>Pirates who surrendered were settled in new colonies</a:t>
            </a:r>
          </a:p>
        </p:txBody>
      </p:sp>
      <p:sp>
        <p:nvSpPr>
          <p:cNvPr id="10" name="Oval 9"/>
          <p:cNvSpPr/>
          <p:nvPr/>
        </p:nvSpPr>
        <p:spPr>
          <a:xfrm>
            <a:off x="6553200" y="4191000"/>
            <a:ext cx="9144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5697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Mithradates</a:t>
            </a:r>
            <a:endParaRPr lang="en-US" b="1" cap="small" dirty="0">
              <a:latin typeface="Cambria" panose="02040503050406030204" pitchFamily="18" charset="0"/>
            </a:endParaRP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9264" y="1600200"/>
            <a:ext cx="3394472" cy="4525963"/>
          </a:xfrm>
        </p:spPr>
      </p:pic>
      <p:sp>
        <p:nvSpPr>
          <p:cNvPr id="5" name="Content Placeholder 4"/>
          <p:cNvSpPr>
            <a:spLocks noGrp="1"/>
          </p:cNvSpPr>
          <p:nvPr>
            <p:ph sz="half" idx="2"/>
          </p:nvPr>
        </p:nvSpPr>
        <p:spPr/>
        <p:txBody>
          <a:bodyPr>
            <a:normAutofit fontScale="92500" lnSpcReduction="20000"/>
          </a:bodyPr>
          <a:lstStyle/>
          <a:p>
            <a:r>
              <a:rPr lang="en-US" dirty="0" err="1"/>
              <a:t>Mithradates</a:t>
            </a:r>
            <a:r>
              <a:rPr lang="en-US" dirty="0"/>
              <a:t> VI, king of Pontus 120-63 BCE</a:t>
            </a:r>
          </a:p>
          <a:p>
            <a:r>
              <a:rPr lang="en-US" dirty="0"/>
              <a:t>Supposedly took poison as a child to built up his tolerance</a:t>
            </a:r>
          </a:p>
          <a:p>
            <a:r>
              <a:rPr lang="en-US" dirty="0"/>
              <a:t>Invaded the province of Asia in 88; surrendered to Sulla in 85</a:t>
            </a:r>
          </a:p>
          <a:p>
            <a:r>
              <a:rPr lang="en-US" dirty="0"/>
              <a:t>Formed an alliance with Sertorius and the Cilician pirates, and invaded the new Roman province of Bithynia c. 74 BCE</a:t>
            </a:r>
          </a:p>
          <a:p>
            <a:endParaRPr lang="en-US" dirty="0"/>
          </a:p>
        </p:txBody>
      </p:sp>
    </p:spTree>
    <p:extLst>
      <p:ext uri="{BB962C8B-B14F-4D97-AF65-F5344CB8AC3E}">
        <p14:creationId xmlns:p14="http://schemas.microsoft.com/office/powerpoint/2010/main" val="2447727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Mithradates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2200" y="1371600"/>
            <a:ext cx="6324600" cy="5284773"/>
          </a:xfrm>
        </p:spPr>
      </p:pic>
      <p:sp>
        <p:nvSpPr>
          <p:cNvPr id="5" name="Oval 4"/>
          <p:cNvSpPr/>
          <p:nvPr/>
        </p:nvSpPr>
        <p:spPr>
          <a:xfrm>
            <a:off x="5372100" y="3877825"/>
            <a:ext cx="2590800" cy="1295400"/>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474454" y="4258824"/>
            <a:ext cx="1326146" cy="6941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82604" y="4601725"/>
            <a:ext cx="2365595" cy="19431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2400" y="1676400"/>
            <a:ext cx="2057400" cy="1754326"/>
          </a:xfrm>
          <a:prstGeom prst="rect">
            <a:avLst/>
          </a:prstGeom>
          <a:noFill/>
        </p:spPr>
        <p:txBody>
          <a:bodyPr wrap="square" rtlCol="0">
            <a:spAutoFit/>
          </a:bodyPr>
          <a:lstStyle/>
          <a:p>
            <a:pPr marL="342900" indent="-342900">
              <a:buFont typeface="+mj-lt"/>
              <a:buAutoNum type="arabicPeriod"/>
            </a:pPr>
            <a:r>
              <a:rPr lang="en-US" dirty="0"/>
              <a:t>Pontus</a:t>
            </a:r>
          </a:p>
          <a:p>
            <a:pPr marL="342900" indent="-342900">
              <a:buFont typeface="+mj-lt"/>
              <a:buAutoNum type="arabicPeriod"/>
            </a:pPr>
            <a:r>
              <a:rPr lang="en-US" dirty="0"/>
              <a:t>Roman province of Asia</a:t>
            </a:r>
          </a:p>
          <a:p>
            <a:pPr marL="342900" indent="-342900">
              <a:buFont typeface="+mj-lt"/>
              <a:buAutoNum type="arabicPeriod"/>
            </a:pPr>
            <a:r>
              <a:rPr lang="en-US" dirty="0"/>
              <a:t>Roman province of Bithynia</a:t>
            </a:r>
          </a:p>
          <a:p>
            <a:pPr marL="342900" indent="-342900">
              <a:buFont typeface="+mj-lt"/>
              <a:buAutoNum type="arabicPeriod"/>
            </a:pPr>
            <a:r>
              <a:rPr lang="en-US" dirty="0"/>
              <a:t>Cilicia</a:t>
            </a:r>
          </a:p>
        </p:txBody>
      </p:sp>
      <p:sp>
        <p:nvSpPr>
          <p:cNvPr id="12" name="Oval 11"/>
          <p:cNvSpPr/>
          <p:nvPr/>
        </p:nvSpPr>
        <p:spPr>
          <a:xfrm>
            <a:off x="4540988" y="5867400"/>
            <a:ext cx="1936012" cy="734132"/>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2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2" end="2"/>
                                            </p:txEl>
                                          </p:spTgt>
                                        </p:tgtEl>
                                        <p:attrNameLst>
                                          <p:attrName>style.visibility</p:attrName>
                                        </p:attrNameLst>
                                      </p:cBhvr>
                                      <p:to>
                                        <p:strVal val="visible"/>
                                      </p:to>
                                    </p:set>
                                    <p:animEffect transition="in" filter="fade">
                                      <p:cBhvr>
                                        <p:cTn id="26" dur="500"/>
                                        <p:tgtEl>
                                          <p:spTgt spid="11">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fade">
                                      <p:cBhvr>
                                        <p:cTn id="34"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animBg="1"/>
      <p:bldP spid="8" grpId="0" uiExpand="1" animBg="1"/>
      <p:bldP spid="11" grpId="0" uiExpand="1" build="p"/>
      <p:bldP spid="12" grpId="0" uiExpan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Lucullus</a:t>
            </a:r>
            <a:endParaRPr lang="en-US" dirty="0"/>
          </a:p>
        </p:txBody>
      </p:sp>
      <p:sp>
        <p:nvSpPr>
          <p:cNvPr id="4" name="Content Placeholder 3"/>
          <p:cNvSpPr>
            <a:spLocks noGrp="1"/>
          </p:cNvSpPr>
          <p:nvPr>
            <p:ph sz="half" idx="1"/>
          </p:nvPr>
        </p:nvSpPr>
        <p:spPr/>
        <p:txBody>
          <a:bodyPr>
            <a:normAutofit fontScale="85000" lnSpcReduction="20000"/>
          </a:bodyPr>
          <a:lstStyle/>
          <a:p>
            <a:r>
              <a:rPr lang="en-US" dirty="0"/>
              <a:t>Lucius </a:t>
            </a:r>
            <a:r>
              <a:rPr lang="en-US" dirty="0" err="1"/>
              <a:t>Licinius</a:t>
            </a:r>
            <a:r>
              <a:rPr lang="en-US" dirty="0"/>
              <a:t> Lucullus</a:t>
            </a:r>
          </a:p>
          <a:p>
            <a:r>
              <a:rPr lang="en-US" dirty="0"/>
              <a:t>c. 118-56 BCE</a:t>
            </a:r>
          </a:p>
          <a:p>
            <a:r>
              <a:rPr lang="en-US" dirty="0"/>
              <a:t>Consul in 74</a:t>
            </a:r>
          </a:p>
          <a:p>
            <a:r>
              <a:rPr lang="en-US" dirty="0"/>
              <a:t>Proconsul of Asia with command against </a:t>
            </a:r>
            <a:r>
              <a:rPr lang="en-US" dirty="0" err="1"/>
              <a:t>Mithradates</a:t>
            </a:r>
            <a:endParaRPr lang="en-US" dirty="0"/>
          </a:p>
          <a:p>
            <a:r>
              <a:rPr lang="en-US" dirty="0"/>
              <a:t>Drove </a:t>
            </a:r>
            <a:r>
              <a:rPr lang="en-US" dirty="0" err="1"/>
              <a:t>Mithradates</a:t>
            </a:r>
            <a:r>
              <a:rPr lang="en-US" dirty="0"/>
              <a:t> out of Asia and defeated him in Armenia, but could not destroy his army</a:t>
            </a:r>
          </a:p>
          <a:p>
            <a:r>
              <a:rPr lang="en-US" dirty="0"/>
              <a:t>Command given to Pompey instead, who was already there</a:t>
            </a:r>
          </a:p>
          <a:p>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40908" y="1600200"/>
            <a:ext cx="3053183" cy="4525963"/>
          </a:xfrm>
        </p:spPr>
      </p:pic>
    </p:spTree>
    <p:extLst>
      <p:ext uri="{BB962C8B-B14F-4D97-AF65-F5344CB8AC3E}">
        <p14:creationId xmlns:p14="http://schemas.microsoft.com/office/powerpoint/2010/main" val="4179675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Pompey in the East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1389" t="1527" r="1389" b="1450"/>
          <a:stretch/>
        </p:blipFill>
        <p:spPr>
          <a:xfrm>
            <a:off x="797056" y="1524000"/>
            <a:ext cx="7549888" cy="5029199"/>
          </a:xfrm>
        </p:spPr>
      </p:pic>
      <p:pic>
        <p:nvPicPr>
          <p:cNvPr id="5" name="Content Placeholder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8312" y="1676400"/>
            <a:ext cx="536972" cy="715963"/>
          </a:xfrm>
          <a:prstGeom prst="rect">
            <a:avLst/>
          </a:prstGeom>
        </p:spPr>
      </p:pic>
      <p:sp>
        <p:nvSpPr>
          <p:cNvPr id="6" name="Oval 5"/>
          <p:cNvSpPr/>
          <p:nvPr/>
        </p:nvSpPr>
        <p:spPr>
          <a:xfrm>
            <a:off x="3124200" y="2392364"/>
            <a:ext cx="2814112" cy="9688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810000" y="3733800"/>
            <a:ext cx="1600200" cy="76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75084" y="3886200"/>
            <a:ext cx="1331714" cy="1066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6598" y="4800600"/>
            <a:ext cx="1331714" cy="167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06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small" dirty="0">
                <a:latin typeface="Cambria" panose="02040503050406030204" pitchFamily="18" charset="0"/>
              </a:rPr>
              <a:t>Inscription on the Temple of Venus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“Pompey the Great, son of </a:t>
            </a:r>
            <a:r>
              <a:rPr lang="en-US" dirty="0" err="1"/>
              <a:t>Gnaeus</a:t>
            </a:r>
            <a:r>
              <a:rPr lang="en-US" dirty="0"/>
              <a:t>, Imperator, having liberated the seacoast of the inhabited world and all islands in the Ocean from the war with the pirates – being likewise the man who delivered from siege the kingdom of </a:t>
            </a:r>
            <a:r>
              <a:rPr lang="en-US" dirty="0" err="1"/>
              <a:t>Ariobarzanes</a:t>
            </a:r>
            <a:r>
              <a:rPr lang="en-US" dirty="0"/>
              <a:t>, Galatia and the lands and provinces lying beyond it, Asia and Bithynia…extended the frontiers of the Empire to the limits of the earth, and secured and in some cases increased the revenues of the Roman people – he, by confiscation of the statues and the images set up to the gods, as well as other valuables taken from the enemy, has dedicated to the goddess 12,060 gold pieces and 307 talents of silver.”</a:t>
            </a:r>
          </a:p>
          <a:p>
            <a:pPr marL="0" indent="0" algn="r">
              <a:buNone/>
            </a:pPr>
            <a:r>
              <a:rPr lang="en-US" dirty="0"/>
              <a:t>- </a:t>
            </a:r>
            <a:r>
              <a:rPr lang="en-US" dirty="0" err="1"/>
              <a:t>Diodorus</a:t>
            </a:r>
            <a:r>
              <a:rPr lang="en-US" dirty="0"/>
              <a:t> </a:t>
            </a:r>
            <a:r>
              <a:rPr lang="en-US" dirty="0" err="1"/>
              <a:t>Siculus</a:t>
            </a:r>
            <a:r>
              <a:rPr lang="en-US" dirty="0"/>
              <a:t> 40.4.1</a:t>
            </a:r>
          </a:p>
        </p:txBody>
      </p:sp>
      <p:sp>
        <p:nvSpPr>
          <p:cNvPr id="4" name="TextBox 3"/>
          <p:cNvSpPr txBox="1"/>
          <p:nvPr/>
        </p:nvSpPr>
        <p:spPr>
          <a:xfrm>
            <a:off x="228600" y="1595735"/>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4079949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Theater of Pompey</a:t>
            </a:r>
          </a:p>
        </p:txBody>
      </p:sp>
      <p:pic>
        <p:nvPicPr>
          <p:cNvPr id="3" name="Content Placeholder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657134"/>
            <a:ext cx="4038600" cy="2412095"/>
          </a:xfrm>
        </p:spPr>
      </p:pic>
      <p:sp>
        <p:nvSpPr>
          <p:cNvPr id="7" name="Content Placeholder 6"/>
          <p:cNvSpPr>
            <a:spLocks noGrp="1"/>
          </p:cNvSpPr>
          <p:nvPr>
            <p:ph sz="half" idx="2"/>
          </p:nvPr>
        </p:nvSpPr>
        <p:spPr/>
        <p:txBody>
          <a:bodyPr>
            <a:normAutofit fontScale="92500" lnSpcReduction="10000"/>
          </a:bodyPr>
          <a:lstStyle/>
          <a:p>
            <a:r>
              <a:rPr lang="en-US" dirty="0"/>
              <a:t>First permanent theater in Rome</a:t>
            </a:r>
          </a:p>
          <a:p>
            <a:r>
              <a:rPr lang="en-US" dirty="0"/>
              <a:t>Inspired (and probably funded) by Pompey’s eastern conquests</a:t>
            </a:r>
          </a:p>
          <a:p>
            <a:r>
              <a:rPr lang="en-US" dirty="0"/>
              <a:t>Completed c. 55 BCE</a:t>
            </a:r>
          </a:p>
          <a:p>
            <a:r>
              <a:rPr lang="en-US" dirty="0"/>
              <a:t>Used for political meetings as well as performances</a:t>
            </a:r>
          </a:p>
          <a:p>
            <a:r>
              <a:rPr lang="en-US" dirty="0"/>
              <a:t>Had numerous sculptures of Pompey</a:t>
            </a:r>
          </a:p>
        </p:txBody>
      </p:sp>
    </p:spTree>
    <p:extLst>
      <p:ext uri="{BB962C8B-B14F-4D97-AF65-F5344CB8AC3E}">
        <p14:creationId xmlns:p14="http://schemas.microsoft.com/office/powerpoint/2010/main" val="171047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Meanwhile in Rome…</a:t>
            </a:r>
            <a:endParaRPr lang="en-US" dirty="0"/>
          </a:p>
        </p:txBody>
      </p:sp>
      <p:sp>
        <p:nvSpPr>
          <p:cNvPr id="4" name="Content Placeholder 3"/>
          <p:cNvSpPr>
            <a:spLocks noGrp="1"/>
          </p:cNvSpPr>
          <p:nvPr>
            <p:ph sz="half" idx="1"/>
          </p:nvPr>
        </p:nvSpPr>
        <p:spPr/>
        <p:txBody>
          <a:bodyPr>
            <a:normAutofit fontScale="77500" lnSpcReduction="20000"/>
          </a:bodyPr>
          <a:lstStyle/>
          <a:p>
            <a:r>
              <a:rPr lang="en-US" dirty="0"/>
              <a:t>Crassus attempted to curb Pompey’s power</a:t>
            </a:r>
          </a:p>
          <a:p>
            <a:r>
              <a:rPr lang="en-US" dirty="0"/>
              <a:t>Proposed to create a commission to sell land captured in the provinces to fund the purchase of land in Italy for veterans</a:t>
            </a:r>
          </a:p>
          <a:p>
            <a:pPr lvl="1"/>
            <a:r>
              <a:rPr lang="en-US" dirty="0"/>
              <a:t>So Pompey’s soldiers wouldn’t have to rely on him for land</a:t>
            </a:r>
          </a:p>
          <a:p>
            <a:r>
              <a:rPr lang="en-US" dirty="0"/>
              <a:t>Recruited allies: Lucius </a:t>
            </a:r>
            <a:r>
              <a:rPr lang="en-US" dirty="0" err="1"/>
              <a:t>Sergius</a:t>
            </a:r>
            <a:r>
              <a:rPr lang="en-US" dirty="0"/>
              <a:t> Catalina (</a:t>
            </a:r>
            <a:r>
              <a:rPr lang="en-US" dirty="0" err="1"/>
              <a:t>Catiline</a:t>
            </a:r>
            <a:r>
              <a:rPr lang="en-US" dirty="0"/>
              <a:t>) and Gaius Julius Caesar</a:t>
            </a:r>
          </a:p>
          <a:p>
            <a:r>
              <a:rPr lang="en-US" dirty="0" err="1"/>
              <a:t>Catiline</a:t>
            </a:r>
            <a:r>
              <a:rPr lang="en-US" dirty="0"/>
              <a:t> ran unsuccessfully for consul in 63</a:t>
            </a:r>
          </a:p>
          <a:p>
            <a:pPr lvl="1"/>
            <a:r>
              <a:rPr lang="en-US" dirty="0"/>
              <a:t>Defeated by Cicero</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418958" y="1600200"/>
            <a:ext cx="2497082" cy="4525963"/>
          </a:xfrm>
        </p:spPr>
      </p:pic>
    </p:spTree>
    <p:extLst>
      <p:ext uri="{BB962C8B-B14F-4D97-AF65-F5344CB8AC3E}">
        <p14:creationId xmlns:p14="http://schemas.microsoft.com/office/powerpoint/2010/main" val="614182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Catiline’s</a:t>
            </a:r>
            <a:r>
              <a:rPr lang="en-US" b="1" cap="small" dirty="0">
                <a:latin typeface="Cambria" panose="02040503050406030204" pitchFamily="18" charset="0"/>
              </a:rPr>
              <a:t> Conspiracy</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7846" y="1600200"/>
            <a:ext cx="3017308" cy="4525963"/>
          </a:xfrm>
        </p:spPr>
      </p:pic>
      <p:sp>
        <p:nvSpPr>
          <p:cNvPr id="5" name="Content Placeholder 4"/>
          <p:cNvSpPr>
            <a:spLocks noGrp="1"/>
          </p:cNvSpPr>
          <p:nvPr>
            <p:ph sz="half" idx="2"/>
          </p:nvPr>
        </p:nvSpPr>
        <p:spPr/>
        <p:txBody>
          <a:bodyPr>
            <a:normAutofit fontScale="77500" lnSpcReduction="20000"/>
          </a:bodyPr>
          <a:lstStyle/>
          <a:p>
            <a:r>
              <a:rPr lang="en-US" dirty="0" err="1"/>
              <a:t>Catiline</a:t>
            </a:r>
            <a:r>
              <a:rPr lang="en-US" dirty="0"/>
              <a:t> recruited a following among the indebted, politically unsuccessful, and urban poor</a:t>
            </a:r>
          </a:p>
          <a:p>
            <a:r>
              <a:rPr lang="en-US" dirty="0"/>
              <a:t>Raised an army in Etruria</a:t>
            </a:r>
          </a:p>
          <a:p>
            <a:r>
              <a:rPr lang="en-US" dirty="0"/>
              <a:t>Defeated and killed in battle</a:t>
            </a:r>
          </a:p>
          <a:p>
            <a:r>
              <a:rPr lang="en-US" dirty="0"/>
              <a:t>Several of his supporters in Rome were arrested by Cicero</a:t>
            </a:r>
          </a:p>
          <a:p>
            <a:pPr lvl="1"/>
            <a:r>
              <a:rPr lang="en-US" dirty="0"/>
              <a:t>Asked the senate for guidance</a:t>
            </a:r>
          </a:p>
          <a:p>
            <a:pPr lvl="1"/>
            <a:r>
              <a:rPr lang="en-US" dirty="0"/>
              <a:t>Caesar supported imprisonment, Cato the Younger supported execution</a:t>
            </a:r>
          </a:p>
          <a:p>
            <a:pPr lvl="1"/>
            <a:r>
              <a:rPr lang="en-US" dirty="0"/>
              <a:t>Executed without trial shortly thereafter</a:t>
            </a:r>
          </a:p>
        </p:txBody>
      </p:sp>
    </p:spTree>
    <p:extLst>
      <p:ext uri="{BB962C8B-B14F-4D97-AF65-F5344CB8AC3E}">
        <p14:creationId xmlns:p14="http://schemas.microsoft.com/office/powerpoint/2010/main" val="399788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Roman Political Factions</a:t>
            </a:r>
          </a:p>
        </p:txBody>
      </p:sp>
      <p:sp>
        <p:nvSpPr>
          <p:cNvPr id="5" name="Text Placeholder 4"/>
          <p:cNvSpPr>
            <a:spLocks noGrp="1"/>
          </p:cNvSpPr>
          <p:nvPr>
            <p:ph type="body" idx="1"/>
          </p:nvPr>
        </p:nvSpPr>
        <p:spPr/>
        <p:txBody>
          <a:bodyPr anchor="ctr"/>
          <a:lstStyle/>
          <a:p>
            <a:pPr algn="ctr"/>
            <a:r>
              <a:rPr lang="en-US" i="1" dirty="0" err="1"/>
              <a:t>Optimates</a:t>
            </a:r>
            <a:endParaRPr lang="en-US" i="1" dirty="0"/>
          </a:p>
        </p:txBody>
      </p:sp>
      <p:sp>
        <p:nvSpPr>
          <p:cNvPr id="6" name="Content Placeholder 5"/>
          <p:cNvSpPr>
            <a:spLocks noGrp="1"/>
          </p:cNvSpPr>
          <p:nvPr>
            <p:ph sz="half" idx="2"/>
          </p:nvPr>
        </p:nvSpPr>
        <p:spPr/>
        <p:txBody>
          <a:bodyPr/>
          <a:lstStyle/>
          <a:p>
            <a:r>
              <a:rPr lang="en-US" dirty="0"/>
              <a:t>Sing. </a:t>
            </a:r>
            <a:r>
              <a:rPr lang="en-US" i="1" dirty="0" err="1"/>
              <a:t>optimatis</a:t>
            </a:r>
            <a:endParaRPr lang="en-US" dirty="0"/>
          </a:p>
          <a:p>
            <a:r>
              <a:rPr lang="en-US" dirty="0"/>
              <a:t>Supporters of senatorial power</a:t>
            </a:r>
          </a:p>
          <a:p>
            <a:r>
              <a:rPr lang="en-US" dirty="0"/>
              <a:t>Usually members of the patrician class</a:t>
            </a:r>
          </a:p>
          <a:p>
            <a:r>
              <a:rPr lang="en-US" dirty="0"/>
              <a:t>E.g. Sulla, Cato the Younger, Pompey (at the end)</a:t>
            </a:r>
          </a:p>
        </p:txBody>
      </p:sp>
      <p:sp>
        <p:nvSpPr>
          <p:cNvPr id="7" name="Text Placeholder 6"/>
          <p:cNvSpPr>
            <a:spLocks noGrp="1"/>
          </p:cNvSpPr>
          <p:nvPr>
            <p:ph type="body" sz="quarter" idx="3"/>
          </p:nvPr>
        </p:nvSpPr>
        <p:spPr/>
        <p:txBody>
          <a:bodyPr anchor="ctr"/>
          <a:lstStyle/>
          <a:p>
            <a:pPr algn="ctr"/>
            <a:r>
              <a:rPr lang="en-US" i="1" dirty="0" err="1"/>
              <a:t>Populares</a:t>
            </a:r>
            <a:endParaRPr lang="en-US" i="1" dirty="0"/>
          </a:p>
        </p:txBody>
      </p:sp>
      <p:sp>
        <p:nvSpPr>
          <p:cNvPr id="8" name="Content Placeholder 7"/>
          <p:cNvSpPr>
            <a:spLocks noGrp="1"/>
          </p:cNvSpPr>
          <p:nvPr>
            <p:ph sz="quarter" idx="4"/>
          </p:nvPr>
        </p:nvSpPr>
        <p:spPr/>
        <p:txBody>
          <a:bodyPr/>
          <a:lstStyle/>
          <a:p>
            <a:r>
              <a:rPr lang="en-US" dirty="0"/>
              <a:t>Sing. </a:t>
            </a:r>
            <a:r>
              <a:rPr lang="en-US" i="1" dirty="0" err="1"/>
              <a:t>popularis</a:t>
            </a:r>
            <a:endParaRPr lang="en-US" dirty="0"/>
          </a:p>
          <a:p>
            <a:r>
              <a:rPr lang="en-US" dirty="0"/>
              <a:t>Supporters of reforms favoring plebeian interests</a:t>
            </a:r>
          </a:p>
          <a:p>
            <a:r>
              <a:rPr lang="en-US" dirty="0"/>
              <a:t>Included many aristocrats and senators, as well as </a:t>
            </a:r>
            <a:r>
              <a:rPr lang="en-US" i="1" dirty="0" err="1"/>
              <a:t>novi</a:t>
            </a:r>
            <a:r>
              <a:rPr lang="en-US" i="1" dirty="0"/>
              <a:t> </a:t>
            </a:r>
            <a:r>
              <a:rPr lang="en-US" i="1" dirty="0" err="1"/>
              <a:t>homines</a:t>
            </a:r>
            <a:endParaRPr lang="en-US" i="1" dirty="0"/>
          </a:p>
          <a:p>
            <a:r>
              <a:rPr lang="en-US" dirty="0"/>
              <a:t>E.g. the Gracchi, Marius, Julius Caesar</a:t>
            </a:r>
          </a:p>
        </p:txBody>
      </p:sp>
    </p:spTree>
    <p:extLst>
      <p:ext uri="{BB962C8B-B14F-4D97-AF65-F5344CB8AC3E}">
        <p14:creationId xmlns:p14="http://schemas.microsoft.com/office/powerpoint/2010/main" val="306282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Catiline’s</a:t>
            </a:r>
            <a:r>
              <a:rPr lang="en-US" b="1" cap="small" dirty="0">
                <a:latin typeface="Cambria" panose="02040503050406030204" pitchFamily="18" charset="0"/>
              </a:rPr>
              <a:t> Reasons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“I have therefore resolved to make no defense of my unusual conduct; that I offer an explanation is due to no feeling of guilt, and I am confident that you will be able to admit to its justice. Maddened by wrongs and slights, since I had been </a:t>
            </a:r>
            <a:r>
              <a:rPr lang="en-US"/>
              <a:t>robbed of the </a:t>
            </a:r>
            <a:r>
              <a:rPr lang="en-US" dirty="0"/>
              <a:t>fruits of my toil and energy and was unable to attain to a position of honor, I followed my usual custom and took up the general cause of the unfortunate; not that I could not pay my personal debts from my own estate…but because I saw the unworthy elevated to honors, and realized that I was an outcast because of baseless suspicion. It is for this reason that, in order to preserve what prestige I have left, I have adopted measures which are honorable enough considering my situation.”</a:t>
            </a:r>
          </a:p>
          <a:p>
            <a:pPr marL="0" indent="0" algn="r">
              <a:buNone/>
            </a:pPr>
            <a:r>
              <a:rPr lang="en-US" dirty="0"/>
              <a:t>- Sallust, </a:t>
            </a:r>
            <a:r>
              <a:rPr lang="en-US" i="1" dirty="0" err="1"/>
              <a:t>Catiline</a:t>
            </a:r>
            <a:r>
              <a:rPr lang="en-US" dirty="0"/>
              <a:t> 35</a:t>
            </a:r>
          </a:p>
        </p:txBody>
      </p:sp>
      <p:sp>
        <p:nvSpPr>
          <p:cNvPr id="7" name="TextBox 6"/>
          <p:cNvSpPr txBox="1"/>
          <p:nvPr/>
        </p:nvSpPr>
        <p:spPr>
          <a:xfrm>
            <a:off x="228600" y="1595735"/>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2193411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Cato the Younger</a:t>
            </a:r>
            <a:endParaRPr lang="en-US" dirty="0"/>
          </a:p>
        </p:txBody>
      </p:sp>
      <p:pic>
        <p:nvPicPr>
          <p:cNvPr id="4" name="Content Placeholder 3"/>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 r="51952"/>
          <a:stretch/>
        </p:blipFill>
        <p:spPr>
          <a:xfrm>
            <a:off x="4648200" y="1524000"/>
            <a:ext cx="3964172" cy="4648200"/>
          </a:xfrm>
        </p:spPr>
      </p:pic>
      <p:sp>
        <p:nvSpPr>
          <p:cNvPr id="3" name="Content Placeholder 2"/>
          <p:cNvSpPr>
            <a:spLocks noGrp="1"/>
          </p:cNvSpPr>
          <p:nvPr>
            <p:ph sz="half" idx="1"/>
          </p:nvPr>
        </p:nvSpPr>
        <p:spPr/>
        <p:txBody>
          <a:bodyPr>
            <a:normAutofit fontScale="85000" lnSpcReduction="20000"/>
          </a:bodyPr>
          <a:lstStyle/>
          <a:p>
            <a:r>
              <a:rPr lang="en-US" dirty="0"/>
              <a:t>Marcus </a:t>
            </a:r>
            <a:r>
              <a:rPr lang="en-US" dirty="0" err="1"/>
              <a:t>Porcius</a:t>
            </a:r>
            <a:r>
              <a:rPr lang="en-US" dirty="0"/>
              <a:t> Cato </a:t>
            </a:r>
            <a:r>
              <a:rPr lang="en-US" dirty="0" err="1"/>
              <a:t>Uticensis</a:t>
            </a:r>
            <a:endParaRPr lang="en-US" dirty="0"/>
          </a:p>
          <a:p>
            <a:r>
              <a:rPr lang="en-US" dirty="0"/>
              <a:t>c. 95-46 BCE</a:t>
            </a:r>
          </a:p>
          <a:p>
            <a:r>
              <a:rPr lang="en-US" dirty="0"/>
              <a:t>Great-grandson of Cato the Elder</a:t>
            </a:r>
          </a:p>
          <a:p>
            <a:r>
              <a:rPr lang="en-US" dirty="0"/>
              <a:t>Voted for the execution of the </a:t>
            </a:r>
            <a:r>
              <a:rPr lang="en-US" dirty="0" err="1"/>
              <a:t>Catilinarian</a:t>
            </a:r>
            <a:r>
              <a:rPr lang="en-US" dirty="0"/>
              <a:t> conspirators</a:t>
            </a:r>
          </a:p>
          <a:p>
            <a:r>
              <a:rPr lang="en-US" dirty="0"/>
              <a:t>Staunch </a:t>
            </a:r>
            <a:r>
              <a:rPr lang="en-US" i="1" dirty="0" err="1"/>
              <a:t>optimatis</a:t>
            </a:r>
            <a:r>
              <a:rPr lang="en-US" dirty="0"/>
              <a:t> and opponent of both Pompey and Caesar</a:t>
            </a:r>
          </a:p>
          <a:p>
            <a:r>
              <a:rPr lang="en-US" dirty="0"/>
              <a:t>Cicero accused him of living in Plato’s republic (</a:t>
            </a:r>
            <a:r>
              <a:rPr lang="en-US" i="1" dirty="0"/>
              <a:t>Att.</a:t>
            </a:r>
            <a:r>
              <a:rPr lang="en-US" dirty="0"/>
              <a:t> 2.1.8)</a:t>
            </a:r>
          </a:p>
        </p:txBody>
      </p:sp>
    </p:spTree>
    <p:extLst>
      <p:ext uri="{BB962C8B-B14F-4D97-AF65-F5344CB8AC3E}">
        <p14:creationId xmlns:p14="http://schemas.microsoft.com/office/powerpoint/2010/main" val="3562152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Return of Pompey</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48035" y="1600200"/>
            <a:ext cx="3456929" cy="4525963"/>
          </a:xfrm>
        </p:spPr>
      </p:pic>
      <p:sp>
        <p:nvSpPr>
          <p:cNvPr id="5" name="Content Placeholder 4"/>
          <p:cNvSpPr>
            <a:spLocks noGrp="1"/>
          </p:cNvSpPr>
          <p:nvPr>
            <p:ph sz="half" idx="2"/>
          </p:nvPr>
        </p:nvSpPr>
        <p:spPr/>
        <p:txBody>
          <a:bodyPr>
            <a:normAutofit fontScale="85000" lnSpcReduction="20000"/>
          </a:bodyPr>
          <a:lstStyle/>
          <a:p>
            <a:r>
              <a:rPr lang="en-US" dirty="0"/>
              <a:t>Returned to Italy from the east in 62 BCE</a:t>
            </a:r>
          </a:p>
          <a:p>
            <a:r>
              <a:rPr lang="en-US" dirty="0"/>
              <a:t>Gave up command of his army because he expected to be awarded a triumph</a:t>
            </a:r>
          </a:p>
          <a:p>
            <a:pPr lvl="1"/>
            <a:r>
              <a:rPr lang="en-US" dirty="0"/>
              <a:t>He was not</a:t>
            </a:r>
          </a:p>
          <a:p>
            <a:r>
              <a:rPr lang="en-US" dirty="0"/>
              <a:t>Tried to get a land bill for his veterans</a:t>
            </a:r>
          </a:p>
          <a:p>
            <a:r>
              <a:rPr lang="en-US" dirty="0"/>
              <a:t>The senate, led by Lucullus, opposed him, and also refused to ratify his administrative changes in the east</a:t>
            </a:r>
          </a:p>
        </p:txBody>
      </p:sp>
    </p:spTree>
    <p:extLst>
      <p:ext uri="{BB962C8B-B14F-4D97-AF65-F5344CB8AC3E}">
        <p14:creationId xmlns:p14="http://schemas.microsoft.com/office/powerpoint/2010/main" val="3708037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The First Triumvirate</a:t>
            </a:r>
            <a:endParaRPr lang="en-US" sz="2400" cap="small"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200" y="2133600"/>
            <a:ext cx="2932314" cy="3399597"/>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276600" y="1524000"/>
            <a:ext cx="2497082" cy="4525963"/>
          </a:xfr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8399" y="1676400"/>
            <a:ext cx="2580393" cy="4191000"/>
          </a:xfrm>
          <a:prstGeom prst="rect">
            <a:avLst/>
          </a:prstGeom>
        </p:spPr>
      </p:pic>
      <p:sp>
        <p:nvSpPr>
          <p:cNvPr id="4" name="TextBox 3"/>
          <p:cNvSpPr txBox="1"/>
          <p:nvPr/>
        </p:nvSpPr>
        <p:spPr>
          <a:xfrm>
            <a:off x="685800" y="6226445"/>
            <a:ext cx="1905000" cy="369332"/>
          </a:xfrm>
          <a:prstGeom prst="rect">
            <a:avLst/>
          </a:prstGeom>
          <a:noFill/>
        </p:spPr>
        <p:txBody>
          <a:bodyPr wrap="square" rtlCol="0">
            <a:spAutoFit/>
          </a:bodyPr>
          <a:lstStyle/>
          <a:p>
            <a:pPr algn="ctr"/>
            <a:r>
              <a:rPr lang="en-US" dirty="0"/>
              <a:t>Pompey the Great</a:t>
            </a:r>
          </a:p>
        </p:txBody>
      </p:sp>
      <p:sp>
        <p:nvSpPr>
          <p:cNvPr id="7" name="TextBox 6"/>
          <p:cNvSpPr txBox="1"/>
          <p:nvPr/>
        </p:nvSpPr>
        <p:spPr>
          <a:xfrm>
            <a:off x="3304309" y="6226445"/>
            <a:ext cx="2514600" cy="369332"/>
          </a:xfrm>
          <a:prstGeom prst="rect">
            <a:avLst/>
          </a:prstGeom>
          <a:noFill/>
        </p:spPr>
        <p:txBody>
          <a:bodyPr wrap="square" rtlCol="0">
            <a:spAutoFit/>
          </a:bodyPr>
          <a:lstStyle/>
          <a:p>
            <a:pPr algn="ctr"/>
            <a:r>
              <a:rPr lang="en-US" dirty="0"/>
              <a:t>Julius Caesar</a:t>
            </a:r>
          </a:p>
        </p:txBody>
      </p:sp>
      <p:sp>
        <p:nvSpPr>
          <p:cNvPr id="8" name="TextBox 7"/>
          <p:cNvSpPr txBox="1"/>
          <p:nvPr/>
        </p:nvSpPr>
        <p:spPr>
          <a:xfrm>
            <a:off x="6248399" y="6226445"/>
            <a:ext cx="2514600" cy="369332"/>
          </a:xfrm>
          <a:prstGeom prst="rect">
            <a:avLst/>
          </a:prstGeom>
          <a:noFill/>
        </p:spPr>
        <p:txBody>
          <a:bodyPr wrap="square" rtlCol="0">
            <a:spAutoFit/>
          </a:bodyPr>
          <a:lstStyle/>
          <a:p>
            <a:pPr algn="ctr"/>
            <a:r>
              <a:rPr lang="en-US" dirty="0"/>
              <a:t>Marcus Crassus</a:t>
            </a:r>
          </a:p>
        </p:txBody>
      </p:sp>
    </p:spTree>
    <p:extLst>
      <p:ext uri="{BB962C8B-B14F-4D97-AF65-F5344CB8AC3E}">
        <p14:creationId xmlns:p14="http://schemas.microsoft.com/office/powerpoint/2010/main" val="2017305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 as Consul</a:t>
            </a:r>
          </a:p>
        </p:txBody>
      </p:sp>
      <p:pic>
        <p:nvPicPr>
          <p:cNvPr id="4" name="Content Placehold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418958" y="1600200"/>
            <a:ext cx="2497082" cy="4525963"/>
          </a:xfrm>
        </p:spPr>
      </p:pic>
      <p:sp>
        <p:nvSpPr>
          <p:cNvPr id="3" name="Content Placeholder 2"/>
          <p:cNvSpPr>
            <a:spLocks noGrp="1"/>
          </p:cNvSpPr>
          <p:nvPr>
            <p:ph sz="half" idx="1"/>
          </p:nvPr>
        </p:nvSpPr>
        <p:spPr/>
        <p:txBody>
          <a:bodyPr>
            <a:normAutofit fontScale="92500" lnSpcReduction="20000"/>
          </a:bodyPr>
          <a:lstStyle/>
          <a:p>
            <a:r>
              <a:rPr lang="en-US" dirty="0"/>
              <a:t>Consul in 59 BCE with Marcus </a:t>
            </a:r>
            <a:r>
              <a:rPr lang="en-US" dirty="0" err="1"/>
              <a:t>Calpurnius</a:t>
            </a:r>
            <a:r>
              <a:rPr lang="en-US" dirty="0"/>
              <a:t> </a:t>
            </a:r>
            <a:r>
              <a:rPr lang="en-US" dirty="0" err="1"/>
              <a:t>Bibulus</a:t>
            </a:r>
            <a:r>
              <a:rPr lang="en-US" dirty="0"/>
              <a:t>, a staunch </a:t>
            </a:r>
            <a:r>
              <a:rPr lang="en-US" i="1" dirty="0" err="1"/>
              <a:t>optimatis</a:t>
            </a:r>
            <a:endParaRPr lang="en-US" i="1" dirty="0"/>
          </a:p>
          <a:p>
            <a:pPr lvl="1"/>
            <a:r>
              <a:rPr lang="en-US" dirty="0"/>
              <a:t>But </a:t>
            </a:r>
            <a:r>
              <a:rPr lang="en-US" dirty="0" err="1"/>
              <a:t>Bibulus</a:t>
            </a:r>
            <a:r>
              <a:rPr lang="en-US" dirty="0"/>
              <a:t> eventually refused to leave his house and began issuing decrees based on astrology</a:t>
            </a:r>
          </a:p>
          <a:p>
            <a:r>
              <a:rPr lang="en-US" dirty="0"/>
              <a:t>Passed Pompey’s land bill using violence</a:t>
            </a:r>
          </a:p>
          <a:p>
            <a:r>
              <a:rPr lang="en-US" dirty="0"/>
              <a:t>Granted Cisalpine Gaul as his province for three years!</a:t>
            </a:r>
          </a:p>
        </p:txBody>
      </p:sp>
    </p:spTree>
    <p:extLst>
      <p:ext uri="{BB962C8B-B14F-4D97-AF65-F5344CB8AC3E}">
        <p14:creationId xmlns:p14="http://schemas.microsoft.com/office/powerpoint/2010/main" val="392128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 in Gaul</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1200" y="1265797"/>
            <a:ext cx="5181600" cy="5352188"/>
          </a:xfrm>
        </p:spPr>
      </p:pic>
      <p:sp>
        <p:nvSpPr>
          <p:cNvPr id="7" name="TextBox 6"/>
          <p:cNvSpPr txBox="1"/>
          <p:nvPr/>
        </p:nvSpPr>
        <p:spPr>
          <a:xfrm>
            <a:off x="7391400" y="5257800"/>
            <a:ext cx="1600200" cy="830997"/>
          </a:xfrm>
          <a:prstGeom prst="rect">
            <a:avLst/>
          </a:prstGeom>
          <a:noFill/>
        </p:spPr>
        <p:txBody>
          <a:bodyPr wrap="square" rtlCol="0">
            <a:spAutoFit/>
          </a:bodyPr>
          <a:lstStyle/>
          <a:p>
            <a:pPr algn="ctr"/>
            <a:r>
              <a:rPr lang="en-US" sz="2400" b="1" dirty="0"/>
              <a:t>c. 58-50 BCE</a:t>
            </a:r>
          </a:p>
        </p:txBody>
      </p:sp>
    </p:spTree>
    <p:extLst>
      <p:ext uri="{BB962C8B-B14F-4D97-AF65-F5344CB8AC3E}">
        <p14:creationId xmlns:p14="http://schemas.microsoft.com/office/powerpoint/2010/main" val="3755089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Meanwhile in Rome…</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8035" y="1600200"/>
            <a:ext cx="3456929" cy="4525963"/>
          </a:xfrm>
        </p:spPr>
      </p:pic>
      <p:sp>
        <p:nvSpPr>
          <p:cNvPr id="5" name="Content Placeholder 4"/>
          <p:cNvSpPr>
            <a:spLocks noGrp="1"/>
          </p:cNvSpPr>
          <p:nvPr>
            <p:ph sz="half" idx="2"/>
          </p:nvPr>
        </p:nvSpPr>
        <p:spPr/>
        <p:txBody>
          <a:bodyPr>
            <a:normAutofit fontScale="85000" lnSpcReduction="20000"/>
          </a:bodyPr>
          <a:lstStyle/>
          <a:p>
            <a:r>
              <a:rPr lang="en-US" dirty="0"/>
              <a:t>Pompey was given command over the grain supply</a:t>
            </a:r>
          </a:p>
          <a:p>
            <a:r>
              <a:rPr lang="en-US" dirty="0"/>
              <a:t>Opposed by Crassus</a:t>
            </a:r>
          </a:p>
          <a:p>
            <a:r>
              <a:rPr lang="en-US" dirty="0"/>
              <a:t>Caesar convinced Pompey and Crassus to run for consul together in 55 BCE</a:t>
            </a:r>
          </a:p>
          <a:p>
            <a:pPr lvl="1"/>
            <a:r>
              <a:rPr lang="en-US" dirty="0"/>
              <a:t>Each would get his own multi-year military command</a:t>
            </a:r>
          </a:p>
          <a:p>
            <a:pPr lvl="1"/>
            <a:r>
              <a:rPr lang="en-US" dirty="0"/>
              <a:t>Caesar would furlough his legions so they could vote</a:t>
            </a:r>
          </a:p>
          <a:p>
            <a:pPr lvl="1"/>
            <a:r>
              <a:rPr lang="en-US" dirty="0"/>
              <a:t>In exchange Caesar’s command in Gaul was extended</a:t>
            </a:r>
          </a:p>
        </p:txBody>
      </p:sp>
    </p:spTree>
    <p:extLst>
      <p:ext uri="{BB962C8B-B14F-4D97-AF65-F5344CB8AC3E}">
        <p14:creationId xmlns:p14="http://schemas.microsoft.com/office/powerpoint/2010/main" val="194029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Crassus vs. the Parthians</a:t>
            </a:r>
          </a:p>
        </p:txBody>
      </p:sp>
      <p:sp>
        <p:nvSpPr>
          <p:cNvPr id="5" name="Content Placeholder 4"/>
          <p:cNvSpPr>
            <a:spLocks noGrp="1"/>
          </p:cNvSpPr>
          <p:nvPr>
            <p:ph sz="half" idx="1"/>
          </p:nvPr>
        </p:nvSpPr>
        <p:spPr/>
        <p:txBody>
          <a:bodyPr>
            <a:normAutofit fontScale="92500" lnSpcReduction="20000"/>
          </a:bodyPr>
          <a:lstStyle/>
          <a:p>
            <a:r>
              <a:rPr lang="en-US" dirty="0"/>
              <a:t>Nomadic group who conquered the Seleucid province of Parthia c. 238 BCE</a:t>
            </a:r>
          </a:p>
          <a:p>
            <a:r>
              <a:rPr lang="en-US" dirty="0"/>
              <a:t>Led by </a:t>
            </a:r>
            <a:r>
              <a:rPr lang="en-US" dirty="0" err="1"/>
              <a:t>Arsaces</a:t>
            </a:r>
            <a:r>
              <a:rPr lang="en-US" dirty="0"/>
              <a:t>, whose descendants ruled as kings</a:t>
            </a:r>
          </a:p>
          <a:p>
            <a:r>
              <a:rPr lang="en-US" dirty="0"/>
              <a:t>Eventually conquered much of the former Seleucid Empire</a:t>
            </a:r>
          </a:p>
          <a:p>
            <a:r>
              <a:rPr lang="en-US" dirty="0"/>
              <a:t>Famed for the ‘Parthian shot’</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48200" y="1653780"/>
            <a:ext cx="4038600" cy="4418802"/>
          </a:xfrm>
        </p:spPr>
      </p:pic>
    </p:spTree>
    <p:extLst>
      <p:ext uri="{BB962C8B-B14F-4D97-AF65-F5344CB8AC3E}">
        <p14:creationId xmlns:p14="http://schemas.microsoft.com/office/powerpoint/2010/main" val="27817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Death of Crassus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6998" y="1447800"/>
            <a:ext cx="6634602" cy="5313426"/>
          </a:xfrm>
        </p:spPr>
      </p:pic>
      <p:sp>
        <p:nvSpPr>
          <p:cNvPr id="5" name="Oval 4"/>
          <p:cNvSpPr/>
          <p:nvPr/>
        </p:nvSpPr>
        <p:spPr>
          <a:xfrm>
            <a:off x="3235899" y="3048000"/>
            <a:ext cx="3048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52400" y="2784901"/>
            <a:ext cx="2057400" cy="830997"/>
          </a:xfrm>
          <a:prstGeom prst="rect">
            <a:avLst/>
          </a:prstGeom>
          <a:noFill/>
        </p:spPr>
        <p:txBody>
          <a:bodyPr wrap="square" rtlCol="0">
            <a:spAutoFit/>
          </a:bodyPr>
          <a:lstStyle/>
          <a:p>
            <a:pPr algn="ctr"/>
            <a:r>
              <a:rPr lang="en-US" sz="2400" b="1" dirty="0" err="1"/>
              <a:t>Carrhae</a:t>
            </a:r>
            <a:r>
              <a:rPr lang="en-US" sz="2400" b="1" dirty="0"/>
              <a:t>, 53 BCE</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233" y="3733800"/>
            <a:ext cx="1829733" cy="2971800"/>
          </a:xfrm>
          <a:prstGeom prst="rect">
            <a:avLst/>
          </a:prstGeom>
        </p:spPr>
      </p:pic>
    </p:spTree>
    <p:extLst>
      <p:ext uri="{BB962C8B-B14F-4D97-AF65-F5344CB8AC3E}">
        <p14:creationId xmlns:p14="http://schemas.microsoft.com/office/powerpoint/2010/main" val="143994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20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Pompey and the Senate</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8035" y="1600200"/>
            <a:ext cx="3456929" cy="4525963"/>
          </a:xfrm>
        </p:spPr>
      </p:pic>
      <p:sp>
        <p:nvSpPr>
          <p:cNvPr id="5" name="Content Placeholder 4"/>
          <p:cNvSpPr>
            <a:spLocks noGrp="1"/>
          </p:cNvSpPr>
          <p:nvPr>
            <p:ph sz="half" idx="2"/>
          </p:nvPr>
        </p:nvSpPr>
        <p:spPr/>
        <p:txBody>
          <a:bodyPr>
            <a:normAutofit fontScale="70000" lnSpcReduction="20000"/>
          </a:bodyPr>
          <a:lstStyle/>
          <a:p>
            <a:r>
              <a:rPr lang="en-US" dirty="0"/>
              <a:t>All candidates for consul in 54 BCE were charged with bribery</a:t>
            </a:r>
          </a:p>
          <a:p>
            <a:pPr lvl="1"/>
            <a:r>
              <a:rPr lang="en-US" dirty="0"/>
              <a:t>Had an ally propose to make him dictator and had Cicero appear to oppose</a:t>
            </a:r>
          </a:p>
          <a:p>
            <a:pPr lvl="1"/>
            <a:r>
              <a:rPr lang="en-US" dirty="0"/>
              <a:t>Appointed </a:t>
            </a:r>
            <a:r>
              <a:rPr lang="en-US" i="1" dirty="0"/>
              <a:t>interrex</a:t>
            </a:r>
            <a:r>
              <a:rPr lang="en-US" dirty="0"/>
              <a:t> instead, and oversaw new elections</a:t>
            </a:r>
          </a:p>
          <a:p>
            <a:pPr lvl="1"/>
            <a:r>
              <a:rPr lang="en-US" dirty="0"/>
              <a:t>Cato accused him of “contriving disturbances”</a:t>
            </a:r>
          </a:p>
          <a:p>
            <a:r>
              <a:rPr lang="en-US" dirty="0"/>
              <a:t>New consuls didn’t hold elections at the end of their term</a:t>
            </a:r>
          </a:p>
          <a:p>
            <a:pPr lvl="1"/>
            <a:r>
              <a:rPr lang="en-US" dirty="0"/>
              <a:t>So Pompey was appointed sole consul</a:t>
            </a:r>
          </a:p>
          <a:p>
            <a:pPr lvl="1"/>
            <a:r>
              <a:rPr lang="en-US" dirty="0"/>
              <a:t>Introduced a law requires candidates for consul to stand in person</a:t>
            </a:r>
          </a:p>
          <a:p>
            <a:pPr lvl="1"/>
            <a:endParaRPr lang="en-US" dirty="0"/>
          </a:p>
          <a:p>
            <a:pPr lvl="1"/>
            <a:endParaRPr lang="en-US" dirty="0"/>
          </a:p>
        </p:txBody>
      </p:sp>
    </p:spTree>
    <p:extLst>
      <p:ext uri="{BB962C8B-B14F-4D97-AF65-F5344CB8AC3E}">
        <p14:creationId xmlns:p14="http://schemas.microsoft.com/office/powerpoint/2010/main" val="51383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Pompey</a:t>
            </a:r>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48035" y="1600200"/>
            <a:ext cx="3456929" cy="4525963"/>
          </a:xfrm>
        </p:spPr>
      </p:pic>
      <p:sp>
        <p:nvSpPr>
          <p:cNvPr id="5" name="Content Placeholder 4"/>
          <p:cNvSpPr>
            <a:spLocks noGrp="1"/>
          </p:cNvSpPr>
          <p:nvPr>
            <p:ph sz="half" idx="2"/>
          </p:nvPr>
        </p:nvSpPr>
        <p:spPr/>
        <p:txBody>
          <a:bodyPr>
            <a:normAutofit fontScale="85000" lnSpcReduction="10000"/>
          </a:bodyPr>
          <a:lstStyle/>
          <a:p>
            <a:r>
              <a:rPr lang="en-US" dirty="0" err="1"/>
              <a:t>Gnaeus</a:t>
            </a:r>
            <a:r>
              <a:rPr lang="en-US" dirty="0"/>
              <a:t> </a:t>
            </a:r>
            <a:r>
              <a:rPr lang="en-US" dirty="0" err="1"/>
              <a:t>Pompeius</a:t>
            </a:r>
            <a:r>
              <a:rPr lang="en-US" dirty="0"/>
              <a:t> Magnus</a:t>
            </a:r>
          </a:p>
          <a:p>
            <a:r>
              <a:rPr lang="en-US" dirty="0"/>
              <a:t>c. 106-48 BCE</a:t>
            </a:r>
          </a:p>
          <a:p>
            <a:r>
              <a:rPr lang="en-US" dirty="0"/>
              <a:t>Served in the Social War under his father</a:t>
            </a:r>
          </a:p>
          <a:p>
            <a:r>
              <a:rPr lang="en-US" dirty="0"/>
              <a:t>When Sulla returned to Italy, Pompey raised three legions to support him</a:t>
            </a:r>
          </a:p>
          <a:p>
            <a:r>
              <a:rPr lang="en-US" dirty="0"/>
              <a:t>Crushed resistance to Sulla in Sicily and Africa, and demanded a triumph, even though he held no office</a:t>
            </a:r>
          </a:p>
        </p:txBody>
      </p:sp>
    </p:spTree>
    <p:extLst>
      <p:ext uri="{BB962C8B-B14F-4D97-AF65-F5344CB8AC3E}">
        <p14:creationId xmlns:p14="http://schemas.microsoft.com/office/powerpoint/2010/main" val="619418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Cicero’s Assessment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possibilities are as follows: (1) Caesar’s candidature may be admitted while he still retains his army either by favor of the senate or of the tribunes. (2) Caesar may be persuaded to hand over his province and army and so become consul. (3) If he be not so persuaded, elections may be held without admission of his candidature, he not obstructing, and meanwhile retaining his province. (4) Should he obstruct this by means of tribunes but not resort to violence, there will be an interregnum. (5) If he brings up his army because his candidature is not accepted we must fight him.”</a:t>
            </a:r>
          </a:p>
          <a:p>
            <a:pPr marL="0" indent="0" algn="r">
              <a:buNone/>
            </a:pPr>
            <a:r>
              <a:rPr lang="en-US" dirty="0"/>
              <a:t>- Cicero, </a:t>
            </a:r>
            <a:r>
              <a:rPr lang="en-US" i="1" dirty="0"/>
              <a:t>Letters to Atticus</a:t>
            </a:r>
            <a:r>
              <a:rPr lang="en-US" dirty="0"/>
              <a:t> 7.9.2 (50 BCE)</a:t>
            </a:r>
          </a:p>
        </p:txBody>
      </p:sp>
      <p:sp>
        <p:nvSpPr>
          <p:cNvPr id="4" name="TextBox 3"/>
          <p:cNvSpPr txBox="1"/>
          <p:nvPr/>
        </p:nvSpPr>
        <p:spPr>
          <a:xfrm>
            <a:off x="228600" y="1595735"/>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310845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“The die is cast”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1701" y="1600200"/>
            <a:ext cx="5700597" cy="4525963"/>
          </a:xfrm>
        </p:spPr>
      </p:pic>
    </p:spTree>
    <p:extLst>
      <p:ext uri="{BB962C8B-B14F-4D97-AF65-F5344CB8AC3E}">
        <p14:creationId xmlns:p14="http://schemas.microsoft.com/office/powerpoint/2010/main" val="2221891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Civil Wars</a:t>
            </a:r>
          </a:p>
        </p:txBody>
      </p:sp>
      <p:pic>
        <p:nvPicPr>
          <p:cNvPr id="10" name="Content Placeholder 6"/>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4574297" y="2590800"/>
            <a:ext cx="882650" cy="1600200"/>
          </a:xfrm>
        </p:spPr>
      </p:pic>
      <p:pic>
        <p:nvPicPr>
          <p:cNvPr id="13" name="Content Placeholder 6"/>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352800" y="2649380"/>
            <a:ext cx="1036638" cy="1201738"/>
          </a:xfrm>
        </p:spPr>
      </p:pic>
      <p:pic>
        <p:nvPicPr>
          <p:cNvPr id="14" name="Content Placeholder 6"/>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6172200" y="3904800"/>
            <a:ext cx="1036637" cy="1317625"/>
          </a:xfrm>
        </p:spPr>
      </p:pic>
      <p:pic>
        <p:nvPicPr>
          <p:cNvPr id="15" name="Content Placeholder 6"/>
          <p:cNvPicPr>
            <a:picLocks noGrp="1" noChangeAspect="1"/>
          </p:cNvPicPr>
          <p:nvPr>
            <p:ph sz="half" idx="4294967295"/>
          </p:nvPr>
        </p:nvPicPr>
        <p:blipFill>
          <a:blip r:embed="rId5" cstate="print">
            <a:extLst>
              <a:ext uri="{28A0092B-C50C-407E-A947-70E740481C1C}">
                <a14:useLocalDpi xmlns:a14="http://schemas.microsoft.com/office/drawing/2010/main" val="0"/>
              </a:ext>
            </a:extLst>
          </a:blip>
          <a:stretch>
            <a:fillRect/>
          </a:stretch>
        </p:blipFill>
        <p:spPr>
          <a:xfrm>
            <a:off x="7358338" y="3865113"/>
            <a:ext cx="1038225" cy="1397000"/>
          </a:xfrm>
        </p:spPr>
      </p:pic>
      <p:pic>
        <p:nvPicPr>
          <p:cNvPr id="22" name="Content Placeholder 6"/>
          <p:cNvPicPr>
            <a:picLocks noGrp="1" noChangeAspect="1"/>
          </p:cNvPicPr>
          <p:nvPr>
            <p:ph sz="half" idx="4294967295"/>
          </p:nvPr>
        </p:nvPicPr>
        <p:blipFill>
          <a:blip r:embed="rId6" cstate="print">
            <a:extLst>
              <a:ext uri="{28A0092B-C50C-407E-A947-70E740481C1C}">
                <a14:useLocalDpi xmlns:a14="http://schemas.microsoft.com/office/drawing/2010/main" val="0"/>
              </a:ext>
            </a:extLst>
          </a:blip>
          <a:stretch>
            <a:fillRect/>
          </a:stretch>
        </p:blipFill>
        <p:spPr>
          <a:xfrm>
            <a:off x="1719431" y="1602476"/>
            <a:ext cx="1036638" cy="1581150"/>
          </a:xfrm>
        </p:spPr>
      </p:pic>
      <p:pic>
        <p:nvPicPr>
          <p:cNvPr id="21" name="Content Placeholder 6"/>
          <p:cNvPicPr>
            <a:picLocks noGrp="1" noChangeAspect="1"/>
          </p:cNvPicPr>
          <p:nvPr>
            <p:ph sz="half" idx="4294967295"/>
          </p:nvPr>
        </p:nvPicPr>
        <p:blipFill>
          <a:blip r:embed="rId7" cstate="print">
            <a:extLst>
              <a:ext uri="{28A0092B-C50C-407E-A947-70E740481C1C}">
                <a14:useLocalDpi xmlns:a14="http://schemas.microsoft.com/office/drawing/2010/main" val="0"/>
              </a:ext>
            </a:extLst>
          </a:blip>
          <a:stretch>
            <a:fillRect/>
          </a:stretch>
        </p:blipFill>
        <p:spPr>
          <a:xfrm>
            <a:off x="533400" y="1583426"/>
            <a:ext cx="1036638" cy="1600200"/>
          </a:xfrm>
        </p:spPr>
      </p:pic>
      <p:sp>
        <p:nvSpPr>
          <p:cNvPr id="11" name="TextBox 10"/>
          <p:cNvSpPr txBox="1"/>
          <p:nvPr/>
        </p:nvSpPr>
        <p:spPr>
          <a:xfrm>
            <a:off x="533400" y="3183626"/>
            <a:ext cx="1033631" cy="592826"/>
          </a:xfrm>
          <a:prstGeom prst="rect">
            <a:avLst/>
          </a:prstGeom>
          <a:noFill/>
        </p:spPr>
        <p:txBody>
          <a:bodyPr wrap="square" rtlCol="0">
            <a:normAutofit/>
          </a:bodyPr>
          <a:lstStyle/>
          <a:p>
            <a:pPr algn="ctr"/>
            <a:r>
              <a:rPr lang="en-US" dirty="0"/>
              <a:t>Marius</a:t>
            </a:r>
          </a:p>
        </p:txBody>
      </p:sp>
      <p:sp>
        <p:nvSpPr>
          <p:cNvPr id="16" name="TextBox 15"/>
          <p:cNvSpPr txBox="1"/>
          <p:nvPr/>
        </p:nvSpPr>
        <p:spPr>
          <a:xfrm>
            <a:off x="1719431" y="3183626"/>
            <a:ext cx="1033631" cy="592826"/>
          </a:xfrm>
          <a:prstGeom prst="rect">
            <a:avLst/>
          </a:prstGeom>
          <a:noFill/>
        </p:spPr>
        <p:txBody>
          <a:bodyPr wrap="square" rtlCol="0">
            <a:normAutofit/>
          </a:bodyPr>
          <a:lstStyle/>
          <a:p>
            <a:pPr algn="ctr"/>
            <a:r>
              <a:rPr lang="en-US" dirty="0"/>
              <a:t>Sulla</a:t>
            </a:r>
          </a:p>
        </p:txBody>
      </p:sp>
      <p:sp>
        <p:nvSpPr>
          <p:cNvPr id="17" name="TextBox 16"/>
          <p:cNvSpPr txBox="1"/>
          <p:nvPr/>
        </p:nvSpPr>
        <p:spPr>
          <a:xfrm>
            <a:off x="4498807" y="4267200"/>
            <a:ext cx="1033631" cy="592826"/>
          </a:xfrm>
          <a:prstGeom prst="rect">
            <a:avLst/>
          </a:prstGeom>
          <a:noFill/>
        </p:spPr>
        <p:txBody>
          <a:bodyPr wrap="square" rtlCol="0">
            <a:normAutofit lnSpcReduction="10000"/>
          </a:bodyPr>
          <a:lstStyle/>
          <a:p>
            <a:pPr algn="ctr"/>
            <a:r>
              <a:rPr lang="en-US" dirty="0"/>
              <a:t>Julius Caesar</a:t>
            </a:r>
          </a:p>
        </p:txBody>
      </p:sp>
      <p:sp>
        <p:nvSpPr>
          <p:cNvPr id="18" name="TextBox 17"/>
          <p:cNvSpPr txBox="1"/>
          <p:nvPr/>
        </p:nvSpPr>
        <p:spPr>
          <a:xfrm>
            <a:off x="3355807" y="4267200"/>
            <a:ext cx="1033631" cy="592826"/>
          </a:xfrm>
          <a:prstGeom prst="rect">
            <a:avLst/>
          </a:prstGeom>
          <a:noFill/>
        </p:spPr>
        <p:txBody>
          <a:bodyPr wrap="square" rtlCol="0">
            <a:normAutofit/>
          </a:bodyPr>
          <a:lstStyle/>
          <a:p>
            <a:pPr algn="ctr"/>
            <a:r>
              <a:rPr lang="en-US" dirty="0"/>
              <a:t>Pompey</a:t>
            </a:r>
          </a:p>
        </p:txBody>
      </p:sp>
      <p:sp>
        <p:nvSpPr>
          <p:cNvPr id="19" name="TextBox 18"/>
          <p:cNvSpPr txBox="1"/>
          <p:nvPr/>
        </p:nvSpPr>
        <p:spPr>
          <a:xfrm>
            <a:off x="7391619" y="5421276"/>
            <a:ext cx="1033631" cy="592826"/>
          </a:xfrm>
          <a:prstGeom prst="rect">
            <a:avLst/>
          </a:prstGeom>
          <a:noFill/>
        </p:spPr>
        <p:txBody>
          <a:bodyPr wrap="square" rtlCol="0">
            <a:normAutofit/>
          </a:bodyPr>
          <a:lstStyle/>
          <a:p>
            <a:pPr algn="ctr"/>
            <a:r>
              <a:rPr lang="en-US" dirty="0"/>
              <a:t>Octavian</a:t>
            </a:r>
          </a:p>
        </p:txBody>
      </p:sp>
      <p:sp>
        <p:nvSpPr>
          <p:cNvPr id="20" name="TextBox 19"/>
          <p:cNvSpPr txBox="1"/>
          <p:nvPr/>
        </p:nvSpPr>
        <p:spPr>
          <a:xfrm>
            <a:off x="6096000" y="5421276"/>
            <a:ext cx="1033631" cy="592826"/>
          </a:xfrm>
          <a:prstGeom prst="rect">
            <a:avLst/>
          </a:prstGeom>
          <a:noFill/>
        </p:spPr>
        <p:txBody>
          <a:bodyPr wrap="square" rtlCol="0">
            <a:normAutofit lnSpcReduction="10000"/>
          </a:bodyPr>
          <a:lstStyle/>
          <a:p>
            <a:pPr algn="ctr"/>
            <a:r>
              <a:rPr lang="en-US" dirty="0"/>
              <a:t>Mark Antony</a:t>
            </a:r>
          </a:p>
        </p:txBody>
      </p:sp>
      <p:sp>
        <p:nvSpPr>
          <p:cNvPr id="27" name="TextBox 26"/>
          <p:cNvSpPr txBox="1"/>
          <p:nvPr/>
        </p:nvSpPr>
        <p:spPr>
          <a:xfrm>
            <a:off x="5811537" y="3714711"/>
            <a:ext cx="1033631" cy="592826"/>
          </a:xfrm>
          <a:prstGeom prst="rect">
            <a:avLst/>
          </a:prstGeom>
          <a:noFill/>
        </p:spPr>
        <p:txBody>
          <a:bodyPr wrap="square" rtlCol="0">
            <a:normAutofit/>
          </a:bodyPr>
          <a:lstStyle/>
          <a:p>
            <a:pPr algn="ctr"/>
            <a:r>
              <a:rPr lang="en-US" dirty="0"/>
              <a:t>Crassus</a:t>
            </a:r>
          </a:p>
        </p:txBody>
      </p:sp>
    </p:spTree>
    <p:extLst>
      <p:ext uri="{BB962C8B-B14F-4D97-AF65-F5344CB8AC3E}">
        <p14:creationId xmlns:p14="http://schemas.microsoft.com/office/powerpoint/2010/main" val="25102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Key Terms</a:t>
            </a:r>
          </a:p>
        </p:txBody>
      </p:sp>
      <p:sp>
        <p:nvSpPr>
          <p:cNvPr id="3" name="Content Placeholder 2"/>
          <p:cNvSpPr>
            <a:spLocks noGrp="1"/>
          </p:cNvSpPr>
          <p:nvPr>
            <p:ph sz="half" idx="1"/>
          </p:nvPr>
        </p:nvSpPr>
        <p:spPr/>
        <p:txBody>
          <a:bodyPr>
            <a:normAutofit/>
          </a:bodyPr>
          <a:lstStyle/>
          <a:p>
            <a:r>
              <a:rPr lang="en-US" dirty="0" err="1"/>
              <a:t>Gnaeus</a:t>
            </a:r>
            <a:r>
              <a:rPr lang="en-US" dirty="0"/>
              <a:t> Pompey</a:t>
            </a:r>
          </a:p>
          <a:p>
            <a:r>
              <a:rPr lang="en-US" dirty="0"/>
              <a:t>Marcus </a:t>
            </a:r>
            <a:r>
              <a:rPr lang="en-US" dirty="0" err="1"/>
              <a:t>Licinius</a:t>
            </a:r>
            <a:r>
              <a:rPr lang="en-US" dirty="0"/>
              <a:t> Crassus</a:t>
            </a:r>
          </a:p>
          <a:p>
            <a:r>
              <a:rPr lang="en-US" dirty="0"/>
              <a:t>Julius Caesar</a:t>
            </a:r>
          </a:p>
          <a:p>
            <a:r>
              <a:rPr lang="en-US" dirty="0"/>
              <a:t>Sertorius</a:t>
            </a:r>
          </a:p>
          <a:p>
            <a:r>
              <a:rPr lang="en-US" dirty="0" err="1"/>
              <a:t>Mithradates</a:t>
            </a:r>
            <a:endParaRPr lang="en-US" dirty="0"/>
          </a:p>
          <a:p>
            <a:r>
              <a:rPr lang="en-US" dirty="0"/>
              <a:t>Cilicia</a:t>
            </a:r>
          </a:p>
          <a:p>
            <a:r>
              <a:rPr lang="en-US" dirty="0"/>
              <a:t>Cato the Younger</a:t>
            </a:r>
          </a:p>
          <a:p>
            <a:r>
              <a:rPr lang="en-US" dirty="0"/>
              <a:t>Spartacus</a:t>
            </a:r>
          </a:p>
          <a:p>
            <a:endParaRPr lang="en-US" dirty="0"/>
          </a:p>
          <a:p>
            <a:endParaRPr lang="en-US" dirty="0"/>
          </a:p>
        </p:txBody>
      </p:sp>
      <p:sp>
        <p:nvSpPr>
          <p:cNvPr id="4" name="Content Placeholder 3"/>
          <p:cNvSpPr>
            <a:spLocks noGrp="1"/>
          </p:cNvSpPr>
          <p:nvPr>
            <p:ph sz="half" idx="2"/>
          </p:nvPr>
        </p:nvSpPr>
        <p:spPr/>
        <p:txBody>
          <a:bodyPr/>
          <a:lstStyle/>
          <a:p>
            <a:r>
              <a:rPr lang="en-US" dirty="0"/>
              <a:t>Rubicon</a:t>
            </a:r>
          </a:p>
          <a:p>
            <a:r>
              <a:rPr lang="en-US" dirty="0"/>
              <a:t>triumph</a:t>
            </a:r>
          </a:p>
        </p:txBody>
      </p:sp>
    </p:spTree>
    <p:extLst>
      <p:ext uri="{BB962C8B-B14F-4D97-AF65-F5344CB8AC3E}">
        <p14:creationId xmlns:p14="http://schemas.microsoft.com/office/powerpoint/2010/main" val="142807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Roman Triumphs</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42005" y="1600200"/>
            <a:ext cx="6659989" cy="4525963"/>
          </a:xfrm>
        </p:spPr>
      </p:pic>
    </p:spTree>
    <p:extLst>
      <p:ext uri="{BB962C8B-B14F-4D97-AF65-F5344CB8AC3E}">
        <p14:creationId xmlns:p14="http://schemas.microsoft.com/office/powerpoint/2010/main" val="11847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Sulla</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83208" y="1600200"/>
            <a:ext cx="2968584" cy="4525963"/>
          </a:xfrm>
        </p:spPr>
      </p:pic>
      <p:sp>
        <p:nvSpPr>
          <p:cNvPr id="3" name="Content Placeholder 2"/>
          <p:cNvSpPr>
            <a:spLocks noGrp="1"/>
          </p:cNvSpPr>
          <p:nvPr>
            <p:ph sz="half" idx="1"/>
          </p:nvPr>
        </p:nvSpPr>
        <p:spPr/>
        <p:txBody>
          <a:bodyPr>
            <a:normAutofit fontScale="85000" lnSpcReduction="20000"/>
          </a:bodyPr>
          <a:lstStyle/>
          <a:p>
            <a:r>
              <a:rPr lang="en-US" dirty="0"/>
              <a:t>Appointed dictator in 82 BCE</a:t>
            </a:r>
          </a:p>
          <a:p>
            <a:r>
              <a:rPr lang="en-US" dirty="0"/>
              <a:t>Proscribed political opponents</a:t>
            </a:r>
          </a:p>
          <a:p>
            <a:r>
              <a:rPr lang="en-US" dirty="0"/>
              <a:t>Increased the Senate to 600 members</a:t>
            </a:r>
          </a:p>
          <a:p>
            <a:r>
              <a:rPr lang="en-US" dirty="0"/>
              <a:t>Limited the rights of tribunes</a:t>
            </a:r>
          </a:p>
          <a:p>
            <a:r>
              <a:rPr lang="en-US" dirty="0"/>
              <a:t>Replaced Equestrian judges with Senators</a:t>
            </a:r>
          </a:p>
          <a:p>
            <a:r>
              <a:rPr lang="en-US" dirty="0"/>
              <a:t>Resigned the dictatorship in 81, became consul in 80, retired in 79, died in 78</a:t>
            </a:r>
          </a:p>
        </p:txBody>
      </p:sp>
    </p:spTree>
    <p:extLst>
      <p:ext uri="{BB962C8B-B14F-4D97-AF65-F5344CB8AC3E}">
        <p14:creationId xmlns:p14="http://schemas.microsoft.com/office/powerpoint/2010/main" val="2389801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Sertorius</a:t>
            </a:r>
          </a:p>
        </p:txBody>
      </p: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470663"/>
            <a:ext cx="4038600" cy="2785037"/>
          </a:xfrm>
        </p:spPr>
      </p:pic>
      <p:sp>
        <p:nvSpPr>
          <p:cNvPr id="5" name="Content Placeholder 4"/>
          <p:cNvSpPr>
            <a:spLocks noGrp="1"/>
          </p:cNvSpPr>
          <p:nvPr>
            <p:ph sz="half" idx="2"/>
          </p:nvPr>
        </p:nvSpPr>
        <p:spPr/>
        <p:txBody>
          <a:bodyPr>
            <a:normAutofit fontScale="62500" lnSpcReduction="20000"/>
          </a:bodyPr>
          <a:lstStyle/>
          <a:p>
            <a:r>
              <a:rPr lang="en-US" dirty="0"/>
              <a:t>Quintus Sertorius</a:t>
            </a:r>
          </a:p>
          <a:p>
            <a:r>
              <a:rPr lang="en-US" dirty="0"/>
              <a:t>c. 123-72 BCE</a:t>
            </a:r>
          </a:p>
          <a:p>
            <a:r>
              <a:rPr lang="en-US" dirty="0"/>
              <a:t>Supported Marius and Cinna against Sulla in the 80s</a:t>
            </a:r>
          </a:p>
          <a:p>
            <a:r>
              <a:rPr lang="en-US" dirty="0"/>
              <a:t>Made proconsul of Spain in 83</a:t>
            </a:r>
          </a:p>
          <a:p>
            <a:r>
              <a:rPr lang="en-US" dirty="0"/>
              <a:t>Created a ‘counter republic’ consisting of </a:t>
            </a:r>
            <a:r>
              <a:rPr lang="en-US" dirty="0" err="1"/>
              <a:t>Lusitanians</a:t>
            </a:r>
            <a:r>
              <a:rPr lang="en-US" dirty="0"/>
              <a:t>, Roman settlers and refugees from Italy</a:t>
            </a:r>
          </a:p>
          <a:p>
            <a:r>
              <a:rPr lang="en-US" dirty="0"/>
              <a:t>Senate sent Pompey to oppose him; Sertorius used guerilla tactics and avoided pitched battles</a:t>
            </a:r>
          </a:p>
          <a:p>
            <a:pPr lvl="1"/>
            <a:r>
              <a:rPr lang="en-US" dirty="0"/>
              <a:t>Supposedly likened war with Rome to plucking out a horse’s tail one hair at a time</a:t>
            </a:r>
          </a:p>
          <a:p>
            <a:r>
              <a:rPr lang="en-US" dirty="0"/>
              <a:t>Murdered by his own people in 72; his forces hung on for two more years</a:t>
            </a:r>
          </a:p>
        </p:txBody>
      </p:sp>
    </p:spTree>
    <p:extLst>
      <p:ext uri="{BB962C8B-B14F-4D97-AF65-F5344CB8AC3E}">
        <p14:creationId xmlns:p14="http://schemas.microsoft.com/office/powerpoint/2010/main" val="721807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Spartacus</a:t>
            </a:r>
            <a:endParaRPr lang="en-US" dirty="0"/>
          </a:p>
        </p:txBody>
      </p:sp>
      <p:sp>
        <p:nvSpPr>
          <p:cNvPr id="4" name="Content Placeholder 3"/>
          <p:cNvSpPr>
            <a:spLocks noGrp="1"/>
          </p:cNvSpPr>
          <p:nvPr>
            <p:ph sz="half" idx="1"/>
          </p:nvPr>
        </p:nvSpPr>
        <p:spPr/>
        <p:txBody>
          <a:bodyPr>
            <a:normAutofit fontScale="92500"/>
          </a:bodyPr>
          <a:lstStyle/>
          <a:p>
            <a:r>
              <a:rPr lang="en-US" dirty="0"/>
              <a:t>c. 106-71 BCE</a:t>
            </a:r>
          </a:p>
          <a:p>
            <a:r>
              <a:rPr lang="en-US" dirty="0"/>
              <a:t>Thracian slave </a:t>
            </a:r>
          </a:p>
          <a:p>
            <a:r>
              <a:rPr lang="en-US" dirty="0"/>
              <a:t>Led a revolt of gladiators and farmhands in 73</a:t>
            </a:r>
          </a:p>
          <a:p>
            <a:r>
              <a:rPr lang="en-US" dirty="0"/>
              <a:t>The rebels fled to Mt. Vesuvius, then tried to escape to Sicily, but were betrayed by Cilician pirates</a:t>
            </a:r>
          </a:p>
          <a:p>
            <a:r>
              <a:rPr lang="en-US" dirty="0"/>
              <a:t>Defeated by Crassus in 71</a:t>
            </a:r>
          </a:p>
        </p:txBody>
      </p:sp>
      <p:pic>
        <p:nvPicPr>
          <p:cNvPr id="3" name="Content Placeholder 2"/>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827986" y="1600200"/>
            <a:ext cx="3679028" cy="4525963"/>
          </a:xfrm>
        </p:spPr>
      </p:pic>
    </p:spTree>
    <p:extLst>
      <p:ext uri="{BB962C8B-B14F-4D97-AF65-F5344CB8AC3E}">
        <p14:creationId xmlns:p14="http://schemas.microsoft.com/office/powerpoint/2010/main" val="2209142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Crassus</a:t>
            </a:r>
            <a:endParaRPr lang="en-US" dirty="0"/>
          </a:p>
        </p:txBody>
      </p:sp>
      <p:sp>
        <p:nvSpPr>
          <p:cNvPr id="5" name="Content Placeholder 4"/>
          <p:cNvSpPr>
            <a:spLocks noGrp="1"/>
          </p:cNvSpPr>
          <p:nvPr>
            <p:ph sz="half" idx="2"/>
          </p:nvPr>
        </p:nvSpPr>
        <p:spPr/>
        <p:txBody>
          <a:bodyPr>
            <a:normAutofit fontScale="85000" lnSpcReduction="10000"/>
          </a:bodyPr>
          <a:lstStyle/>
          <a:p>
            <a:r>
              <a:rPr lang="en-US" dirty="0"/>
              <a:t>Marcus </a:t>
            </a:r>
            <a:r>
              <a:rPr lang="en-US" dirty="0" err="1"/>
              <a:t>Licinius</a:t>
            </a:r>
            <a:r>
              <a:rPr lang="en-US" dirty="0"/>
              <a:t> Crassus</a:t>
            </a:r>
          </a:p>
          <a:p>
            <a:r>
              <a:rPr lang="en-US" dirty="0"/>
              <a:t>c. 115-53 BCE</a:t>
            </a:r>
          </a:p>
          <a:p>
            <a:r>
              <a:rPr lang="en-US" dirty="0"/>
              <a:t>Supported Sulla during the civil war with Marius</a:t>
            </a:r>
          </a:p>
          <a:p>
            <a:r>
              <a:rPr lang="en-US" dirty="0"/>
              <a:t>Got rich off Sulla’s proscriptions and by buying property that was on fire</a:t>
            </a:r>
          </a:p>
          <a:p>
            <a:r>
              <a:rPr lang="en-US" dirty="0"/>
              <a:t>Given the task of quashing Spartacus’ revolt</a:t>
            </a:r>
          </a:p>
          <a:p>
            <a:r>
              <a:rPr lang="en-US" dirty="0"/>
              <a:t>Crucified 6000 captured slaves along the Via </a:t>
            </a:r>
            <a:r>
              <a:rPr lang="en-US" dirty="0" err="1"/>
              <a:t>Appia</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66800" y="1524000"/>
            <a:ext cx="2822312" cy="4581144"/>
          </a:xfrm>
          <a:prstGeom prst="rect">
            <a:avLst/>
          </a:prstGeom>
        </p:spPr>
      </p:pic>
    </p:spTree>
    <p:extLst>
      <p:ext uri="{BB962C8B-B14F-4D97-AF65-F5344CB8AC3E}">
        <p14:creationId xmlns:p14="http://schemas.microsoft.com/office/powerpoint/2010/main" val="1953871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Consuls in 70 </a:t>
            </a:r>
            <a:r>
              <a:rPr lang="en-US" b="1" cap="small" dirty="0" err="1">
                <a:latin typeface="Cambria" panose="02040503050406030204" pitchFamily="18" charset="0"/>
              </a:rPr>
              <a:t>bce</a:t>
            </a:r>
            <a:endParaRPr lang="en-US" b="1"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8035" y="1600200"/>
            <a:ext cx="3456929" cy="4525963"/>
          </a:xfrm>
        </p:spPr>
      </p:pic>
      <p:pic>
        <p:nvPicPr>
          <p:cNvPr id="7" name="Content Placeholder 6"/>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257800" y="1574973"/>
            <a:ext cx="2819400" cy="4576417"/>
          </a:xfrm>
          <a:prstGeom prst="rect">
            <a:avLst/>
          </a:prstGeom>
        </p:spPr>
      </p:pic>
    </p:spTree>
    <p:extLst>
      <p:ext uri="{BB962C8B-B14F-4D97-AF65-F5344CB8AC3E}">
        <p14:creationId xmlns:p14="http://schemas.microsoft.com/office/powerpoint/2010/main" val="19498680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23656</TotalTime>
  <Words>1503</Words>
  <Application>Microsoft Macintosh PowerPoint</Application>
  <PresentationFormat>On-screen Show (4:3)</PresentationFormat>
  <Paragraphs>184</Paragraphs>
  <Slides>33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Cambria</vt:lpstr>
      <vt:lpstr>Office Theme</vt:lpstr>
      <vt:lpstr>Civil Wars</vt:lpstr>
      <vt:lpstr>Roman Political Factions</vt:lpstr>
      <vt:lpstr>Pompey</vt:lpstr>
      <vt:lpstr>Roman Triumphs</vt:lpstr>
      <vt:lpstr>Sulla</vt:lpstr>
      <vt:lpstr>Sertorius</vt:lpstr>
      <vt:lpstr>Spartacus</vt:lpstr>
      <vt:lpstr>Crassus</vt:lpstr>
      <vt:lpstr>Consuls in 70 bce</vt:lpstr>
      <vt:lpstr>Pirates!</vt:lpstr>
      <vt:lpstr>Pompey vs. the Pirates</vt:lpstr>
      <vt:lpstr>Mithradates</vt:lpstr>
      <vt:lpstr>Mithradates</vt:lpstr>
      <vt:lpstr>Lucullus</vt:lpstr>
      <vt:lpstr>Pompey in the East</vt:lpstr>
      <vt:lpstr>Inscription on the Temple of Venus</vt:lpstr>
      <vt:lpstr>Theater of Pompey</vt:lpstr>
      <vt:lpstr>Meanwhile in Rome…</vt:lpstr>
      <vt:lpstr>Catiline’s Conspiracy</vt:lpstr>
      <vt:lpstr>Catiline’s Reasons</vt:lpstr>
      <vt:lpstr>Cato the Younger</vt:lpstr>
      <vt:lpstr>The Return of Pompey</vt:lpstr>
      <vt:lpstr>The First Triumvirate</vt:lpstr>
      <vt:lpstr>Caesar as Consul</vt:lpstr>
      <vt:lpstr>Caesar in Gaul</vt:lpstr>
      <vt:lpstr>Meanwhile in Rome…</vt:lpstr>
      <vt:lpstr>Crassus vs. the Parthians</vt:lpstr>
      <vt:lpstr>The Death of Crassus</vt:lpstr>
      <vt:lpstr>Pompey and the Senate</vt:lpstr>
      <vt:lpstr>Cicero’s Assessment</vt:lpstr>
      <vt:lpstr>“The die is cast”</vt:lpstr>
      <vt:lpstr>Civil Wars</vt:lpstr>
      <vt:lpstr>Key Terms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4208</cp:revision>
  <dcterms:created xsi:type="dcterms:W3CDTF">2013-09-06T12:51:15Z</dcterms:created>
  <dcterms:modified xsi:type="dcterms:W3CDTF">2025-10-22T17:41:32Z</dcterms:modified>
</cp:coreProperties>
</file>